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5" r:id="rId9"/>
    <p:sldId id="262" r:id="rId10"/>
    <p:sldId id="268" r:id="rId11"/>
    <p:sldId id="263" r:id="rId12"/>
    <p:sldId id="264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6B50DA-DB4A-40AE-9AB3-98D71541442F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9421DBD-3ECE-4D48-8DB6-55B533D75E9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klinika.hu/images/Zaj%C3%A1rtalom/hall%C3%A1sv%C3%A9delem_zaj%C3%A1rtalom.jpg" TargetMode="External"/><Relationship Id="rId2" Type="http://schemas.openxmlformats.org/officeDocument/2006/relationships/hyperlink" Target="http://www.fulklinika.hu/nagyothallas-hallasromlas-hallasserul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specialista.hu/ful/fulserulesek" TargetMode="External"/><Relationship Id="rId2" Type="http://schemas.openxmlformats.org/officeDocument/2006/relationships/hyperlink" Target="http://www.fulklinika.hu/nagyothallas-hallasromlas-hallasserul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specialista.hu/ful/fulkurt-hurut" TargetMode="External"/><Relationship Id="rId2" Type="http://schemas.openxmlformats.org/officeDocument/2006/relationships/hyperlink" Target="http://www.fulklinika.hu/keszonbetegseg-hallascsokkenes-hallasveszt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klinika.hu/belsoful-keringes-zavar-keringesi-zavar.html" TargetMode="External"/><Relationship Id="rId2" Type="http://schemas.openxmlformats.org/officeDocument/2006/relationships/hyperlink" Target="http://www.fulspecialista.hu/ful/akut-gennyes-kozepfulgyullada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ulspecialista.hu/ful/hallascsokken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zaj elleni küzdelem világnapja-2014. április 20.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Szerkesztette: </a:t>
            </a:r>
            <a:r>
              <a:rPr lang="hu-HU" dirty="0" err="1" smtClean="0"/>
              <a:t>dr</a:t>
            </a:r>
            <a:r>
              <a:rPr lang="hu-HU" dirty="0" smtClean="0"/>
              <a:t> Lázár </a:t>
            </a:r>
            <a:r>
              <a:rPr lang="hu-HU" dirty="0" err="1" smtClean="0"/>
              <a:t>Sarnyai</a:t>
            </a:r>
            <a:r>
              <a:rPr lang="hu-HU" dirty="0" smtClean="0"/>
              <a:t> Nóra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nemzetkozi-szallitmanyozas.eu/wp-content/uploads/2010/10/zaj%C3%A1rtalom-427x3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000923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A zajártalom megelőzése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hallószerv épségének megőrzése a lármás, zajos üzemekben elsősorban a zaj és a rázkódás </a:t>
            </a:r>
            <a:r>
              <a:rPr lang="hu-HU" b="1" dirty="0" smtClean="0"/>
              <a:t>kiküszöbölésével</a:t>
            </a:r>
            <a:r>
              <a:rPr lang="hu-HU" dirty="0" smtClean="0"/>
              <a:t>, vagy legalább gyengítésével lehetséges. Napjainkban igen sok üzemi munkamód, amely azelőtt rendkívül erős lármával járt, csaknem zajtalanná változott (fémlapok egyenletese, vágása stb.).</a:t>
            </a:r>
          </a:p>
          <a:p>
            <a:r>
              <a:rPr lang="hu-HU" dirty="0" smtClean="0"/>
              <a:t>Minden üzemben jelentős mértékben csökkenthetjük a zajt a munkagépek </a:t>
            </a:r>
            <a:r>
              <a:rPr lang="hu-HU" b="1" dirty="0" smtClean="0"/>
              <a:t>gondos kezelésével</a:t>
            </a:r>
            <a:r>
              <a:rPr lang="hu-HU" dirty="0" smtClean="0"/>
              <a:t>. A hanghullámok terjedésének gyengítésére és a rázkódások kiküszöbölésére vonatkozó rendszabályokat szem előtt kell tartani, már az üzemi építkezés tervezésekor. A zaj azonban jelentősen csökkenthető a már működő vállalatok üzemeiben is. Ezzel foglalkozik a technikai és építési akusztika.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A zajártalom megelőzése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Az </a:t>
            </a:r>
            <a:r>
              <a:rPr lang="hu-HU" sz="2000" b="1" dirty="0" smtClean="0"/>
              <a:t>egyéni zajvédelem</a:t>
            </a:r>
            <a:r>
              <a:rPr lang="hu-HU" sz="2000" dirty="0" smtClean="0"/>
              <a:t> legrégibb és legelterjedtebb módja a hallójárat vattával történő bedugaszolása. Az utóbbi időben a legkülönbözőbb szerkezetű </a:t>
            </a:r>
            <a:r>
              <a:rPr lang="hu-HU" sz="2000" dirty="0" smtClean="0">
                <a:hlinkClick r:id="rId2"/>
              </a:rPr>
              <a:t>hallókészülékek</a:t>
            </a:r>
            <a:r>
              <a:rPr lang="hu-HU" sz="2000" dirty="0" smtClean="0"/>
              <a:t> és speciális füldugók állnak rendelkezésre a hallójárat bedugására és a belsőfül védelmére. Ezek a védő füldugók és hallókészülékek, kétségkívül csökkentik a dobhártyát érő hanghullámok erősségét, azonban nem befolyásolják a rázkódások terjedését.</a:t>
            </a:r>
          </a:p>
          <a:p>
            <a:endParaRPr lang="hu-HU" dirty="0"/>
          </a:p>
        </p:txBody>
      </p:sp>
      <p:pic>
        <p:nvPicPr>
          <p:cNvPr id="4" name="Kép 3" descr="hallásvédelem zajártalom, füldugó, zajvédelem, zajmegelőzés, zajtompítás, zajártalom gyerekkorban, 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7" y="4214818"/>
            <a:ext cx="5929354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korszol.hu/images/zaja_rtalom_az_a_korban_fa_ka_p_jpg_201001090940191068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700092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zaj 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zaj bonyolult </a:t>
            </a:r>
            <a:r>
              <a:rPr lang="hu-HU" b="1" dirty="0" smtClean="0"/>
              <a:t>fizikai jelenség</a:t>
            </a:r>
            <a:r>
              <a:rPr lang="hu-HU" dirty="0" smtClean="0"/>
              <a:t>, nagyszámú hangrezgés társulásából, tehát a legkülönbözőbb magasságú hangok összetevődéséből áll. A zaj nem kívánt és az egyént működésében zavaró, </a:t>
            </a:r>
            <a:r>
              <a:rPr lang="hu-HU" b="1" dirty="0" smtClean="0"/>
              <a:t>összetett hang</a:t>
            </a:r>
            <a:r>
              <a:rPr lang="hu-HU" dirty="0" smtClean="0"/>
              <a:t>. </a:t>
            </a:r>
          </a:p>
          <a:p>
            <a:r>
              <a:rPr lang="hu-HU" dirty="0" smtClean="0"/>
              <a:t>A zaj rezgéskomponensei között olyan hangok is szerepelnek, amelyek csupán fizikai szempontból nevezhetők hangnak (hangrezgésnek), de amelyeket hallószervünkkel nem érzékelünk. Ide tartoznak az alsó hanghatár alatt az </a:t>
            </a:r>
            <a:r>
              <a:rPr lang="hu-HU" i="1" dirty="0" smtClean="0"/>
              <a:t>infrahangok, </a:t>
            </a:r>
            <a:r>
              <a:rPr lang="hu-HU" dirty="0" smtClean="0"/>
              <a:t>a felső hanghatár fölött pedig az </a:t>
            </a:r>
            <a:r>
              <a:rPr lang="hu-HU" i="1" dirty="0" smtClean="0"/>
              <a:t>ultrahangok. 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zajártalom kórfejlődése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tartós </a:t>
            </a:r>
            <a:r>
              <a:rPr lang="hu-HU" b="1" dirty="0" smtClean="0"/>
              <a:t>üzemi zaj</a:t>
            </a:r>
            <a:r>
              <a:rPr lang="hu-HU" dirty="0" smtClean="0"/>
              <a:t> hatására keletkező és fokozódó </a:t>
            </a:r>
            <a:r>
              <a:rPr lang="hu-HU" u="sng" dirty="0" smtClean="0">
                <a:hlinkClick r:id="rId2"/>
              </a:rPr>
              <a:t>nagyothallás</a:t>
            </a:r>
            <a:r>
              <a:rPr lang="hu-HU" dirty="0" smtClean="0"/>
              <a:t> már régen megfigyelt jelentség fülészek körében. </a:t>
            </a:r>
          </a:p>
          <a:p>
            <a:r>
              <a:rPr lang="hu-HU" dirty="0" smtClean="0"/>
              <a:t>A </a:t>
            </a:r>
            <a:r>
              <a:rPr lang="hu-HU" dirty="0" smtClean="0">
                <a:hlinkClick r:id="rId3"/>
              </a:rPr>
              <a:t>fülvizsgálatokból</a:t>
            </a:r>
            <a:r>
              <a:rPr lang="hu-HU" dirty="0" smtClean="0"/>
              <a:t> kiderült, hogy a hallószervi ártalom, károsodás a </a:t>
            </a:r>
            <a:r>
              <a:rPr lang="hu-HU" b="1" dirty="0" smtClean="0"/>
              <a:t>tartós lárma</a:t>
            </a:r>
            <a:r>
              <a:rPr lang="hu-HU" dirty="0" smtClean="0"/>
              <a:t> befolyására fejlődhet ki. </a:t>
            </a:r>
          </a:p>
          <a:p>
            <a:r>
              <a:rPr lang="hu-HU" dirty="0" smtClean="0"/>
              <a:t>A </a:t>
            </a:r>
            <a:r>
              <a:rPr lang="hu-HU" b="1" dirty="0" smtClean="0"/>
              <a:t>zajbehatás időtartamának</a:t>
            </a:r>
            <a:r>
              <a:rPr lang="hu-HU" dirty="0" smtClean="0"/>
              <a:t> növekedésével a zajártalom foka, és a halláskárosodás mértéke is növekszik. A zajártalom jellegére vonatkozóan egyértelmű és bizonyított a belsőfül károsodása, amit a belsőfül szövettani vizsgálatai is igazoltak.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zajártalom kórfejlődése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zajártalom mértéke és kiterjedése nemcsak a hang </a:t>
            </a:r>
            <a:r>
              <a:rPr lang="hu-HU" i="1" dirty="0" smtClean="0"/>
              <a:t>magasságától</a:t>
            </a:r>
            <a:r>
              <a:rPr lang="hu-HU" dirty="0" smtClean="0"/>
              <a:t>, de a hang </a:t>
            </a:r>
            <a:r>
              <a:rPr lang="hu-HU" i="1" dirty="0" smtClean="0"/>
              <a:t>erősségétől</a:t>
            </a:r>
            <a:r>
              <a:rPr lang="hu-HU" dirty="0" smtClean="0"/>
              <a:t> és a hangbehatás </a:t>
            </a:r>
            <a:r>
              <a:rPr lang="hu-HU" i="1" dirty="0" smtClean="0"/>
              <a:t>időtartamától</a:t>
            </a:r>
            <a:r>
              <a:rPr lang="hu-HU" dirty="0" smtClean="0"/>
              <a:t> is függ. Az elhúzódó, tartós hanghatásra, zajhatásra a csontos fal is reagál, a </a:t>
            </a:r>
            <a:r>
              <a:rPr lang="hu-HU" dirty="0" err="1" smtClean="0"/>
              <a:t>perilymphatikus</a:t>
            </a:r>
            <a:r>
              <a:rPr lang="hu-HU" dirty="0" smtClean="0"/>
              <a:t> teret bélelő </a:t>
            </a:r>
            <a:r>
              <a:rPr lang="hu-HU" dirty="0" err="1" smtClean="0"/>
              <a:t>endosteumból</a:t>
            </a:r>
            <a:r>
              <a:rPr lang="hu-HU" dirty="0" smtClean="0"/>
              <a:t> kötőszövet burjánozhat az </a:t>
            </a:r>
            <a:r>
              <a:rPr lang="hu-HU" dirty="0" err="1" smtClean="0"/>
              <a:t>endolympha</a:t>
            </a:r>
            <a:r>
              <a:rPr lang="hu-HU" dirty="0" smtClean="0"/>
              <a:t> felé, amely kötőszövet később mészsókkal átitatódva, csontszövetté alakulhat át.</a:t>
            </a:r>
          </a:p>
          <a:p>
            <a:r>
              <a:rPr lang="hu-HU" dirty="0" smtClean="0"/>
              <a:t>A zajkárosodás, mind a </a:t>
            </a:r>
            <a:r>
              <a:rPr lang="hu-HU" b="1" dirty="0" smtClean="0"/>
              <a:t>magas hangok</a:t>
            </a:r>
            <a:r>
              <a:rPr lang="hu-HU" dirty="0" smtClean="0"/>
              <a:t>, mind a </a:t>
            </a:r>
            <a:r>
              <a:rPr lang="hu-HU" b="1" dirty="0" smtClean="0"/>
              <a:t>mély hangok</a:t>
            </a:r>
            <a:r>
              <a:rPr lang="hu-HU" dirty="0" smtClean="0"/>
              <a:t> hatására, a csiga alapkanyarulatban következik be.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.blog.hu/ni/nirvanya/image/zaj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928670"/>
            <a:ext cx="3714775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rc_mi" descr="http://www.ricsajok.hu/wp-content/uploads/2012/06/zaj-300x23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928670"/>
            <a:ext cx="342902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A zajártalom tünetei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hallószerv zajártalmát lassú és fokozatos </a:t>
            </a:r>
            <a:r>
              <a:rPr lang="hu-HU" b="1" dirty="0" smtClean="0"/>
              <a:t>romlás</a:t>
            </a:r>
            <a:r>
              <a:rPr lang="hu-HU" dirty="0" smtClean="0"/>
              <a:t> jellemzi. A </a:t>
            </a:r>
            <a:r>
              <a:rPr lang="hu-HU" b="1" dirty="0" smtClean="0"/>
              <a:t>hirtelen</a:t>
            </a:r>
            <a:r>
              <a:rPr lang="hu-HU" dirty="0" smtClean="0"/>
              <a:t> beálló </a:t>
            </a:r>
            <a:r>
              <a:rPr lang="hu-HU" dirty="0" smtClean="0">
                <a:hlinkClick r:id="rId2"/>
              </a:rPr>
              <a:t>nagyothallás</a:t>
            </a:r>
            <a:r>
              <a:rPr lang="hu-HU" dirty="0" smtClean="0"/>
              <a:t> egyáltalán </a:t>
            </a:r>
            <a:r>
              <a:rPr lang="hu-HU" b="1" dirty="0" smtClean="0"/>
              <a:t>nem jellemző</a:t>
            </a:r>
            <a:r>
              <a:rPr lang="hu-HU" dirty="0" smtClean="0"/>
              <a:t> a zaj okozta halláscsökkenésre. A zajkárosodás kifejlődésének gyorsasága a zaj </a:t>
            </a:r>
            <a:r>
              <a:rPr lang="hu-HU" i="1" dirty="0" smtClean="0"/>
              <a:t>jellegétől</a:t>
            </a:r>
            <a:r>
              <a:rPr lang="hu-HU" dirty="0" smtClean="0"/>
              <a:t> és </a:t>
            </a:r>
            <a:r>
              <a:rPr lang="hu-HU" i="1" dirty="0" smtClean="0"/>
              <a:t>intenzitásától</a:t>
            </a:r>
            <a:r>
              <a:rPr lang="hu-HU" dirty="0" smtClean="0"/>
              <a:t>, szervezet </a:t>
            </a:r>
            <a:r>
              <a:rPr lang="hu-HU" i="1" dirty="0" smtClean="0"/>
              <a:t>egyéni tulajdonságaitól</a:t>
            </a:r>
            <a:r>
              <a:rPr lang="hu-HU" dirty="0" smtClean="0"/>
              <a:t>, a mindennapos behatás </a:t>
            </a:r>
            <a:r>
              <a:rPr lang="hu-HU" i="1" dirty="0" smtClean="0"/>
              <a:t>időtartamától</a:t>
            </a:r>
            <a:r>
              <a:rPr lang="hu-HU" dirty="0" smtClean="0"/>
              <a:t>, zajexpozíció </a:t>
            </a:r>
            <a:r>
              <a:rPr lang="hu-HU" i="1" dirty="0" smtClean="0"/>
              <a:t>idejétől</a:t>
            </a:r>
            <a:r>
              <a:rPr lang="hu-HU" dirty="0" smtClean="0"/>
              <a:t> és a </a:t>
            </a:r>
            <a:r>
              <a:rPr lang="hu-HU" i="1" dirty="0" smtClean="0"/>
              <a:t>szociális életkörülményektől</a:t>
            </a:r>
            <a:r>
              <a:rPr lang="hu-HU" dirty="0" smtClean="0"/>
              <a:t> függ.</a:t>
            </a:r>
          </a:p>
          <a:p>
            <a:r>
              <a:rPr lang="hu-HU" dirty="0" smtClean="0"/>
              <a:t>A panaszok közül a leggyakoribb a </a:t>
            </a:r>
            <a:r>
              <a:rPr lang="hu-HU" dirty="0" smtClean="0">
                <a:hlinkClick r:id="rId3"/>
              </a:rPr>
              <a:t>fülzúgás</a:t>
            </a:r>
            <a:r>
              <a:rPr lang="hu-HU" dirty="0" smtClean="0"/>
              <a:t>, amely főképpen az első időkben rendkívül nyugtalanítja a beteget. A fülzúgás tünetet különböző érzetként, fülcsengés, fülbúgás, fülfütyülés, füldobogás, fülpattogás, fülnyikorgás, fülsistergés, fülciripelés, fülpattogás, fülmorajlás, fejzúgás, nyikorgás, vízcsobogás a fülben, kaparó hang a fülben, suhogás a fülben, csilingelés, hangélményként élik meg a betegek.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A zajártalom tünetei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Fiatal zajban dolgozók gyakran panaszkodnak </a:t>
            </a:r>
            <a:r>
              <a:rPr lang="hu-HU" dirty="0" smtClean="0">
                <a:hlinkClick r:id="rId2"/>
              </a:rPr>
              <a:t>szédülésről</a:t>
            </a:r>
            <a:r>
              <a:rPr lang="hu-HU" dirty="0" smtClean="0"/>
              <a:t>, amely, elmondásuk szerint, a következő érzésekben nyilvánul meg: «a talaj kicsúszik a láb alól», «mintha szédülne a fej», «elsötétedik a szem előtt», «minden inog», stb. A régebben dolgozók már ritkábban számolnak be </a:t>
            </a:r>
            <a:r>
              <a:rPr lang="hu-HU" b="1" dirty="0" smtClean="0"/>
              <a:t>egyensúlyszervi panaszokról</a:t>
            </a:r>
            <a:r>
              <a:rPr lang="hu-HU" dirty="0" smtClean="0"/>
              <a:t>. Halláscsökkenésről a lármás üzemek dolgozóinak a többsége még kifejezett </a:t>
            </a:r>
            <a:r>
              <a:rPr lang="hu-HU" dirty="0" smtClean="0">
                <a:hlinkClick r:id="rId3"/>
              </a:rPr>
              <a:t>nagyothallás</a:t>
            </a:r>
            <a:r>
              <a:rPr lang="hu-HU" dirty="0" smtClean="0"/>
              <a:t> esetén sem panaszkodnak.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zajártalom tünetei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A kezdeti stádiumban a magas hangok hallása csökken, tehát a folyamat kifejezetten elhatárolt jellegű. Zajkárosodásra jellemző a </a:t>
            </a:r>
            <a:r>
              <a:rPr lang="hu-HU" dirty="0" smtClean="0">
                <a:hlinkClick r:id="rId2"/>
              </a:rPr>
              <a:t>zajcsipke</a:t>
            </a:r>
            <a:r>
              <a:rPr lang="hu-HU" dirty="0" smtClean="0"/>
              <a:t>, ami a 4000 Hz-en jelentkező idegi hallásromlást jelent. A kezdetben a magas hangokra szorítkozó, egyre fokozódó nagyothalláshoz később a mély hangok károsodása is társul. Zajártalom és foglalkozási ártalom nagyothallás előrehaladott eseteiben a teljes hangtartomány érzékelése csökken, amellyel párhuzamosan csökkent a suttogó beszéd értése is.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</TotalTime>
  <Words>451</Words>
  <Application>Microsoft Office PowerPoint</Application>
  <PresentationFormat>Diavetítés a képernyőre (4:3 oldalarány)</PresentationFormat>
  <Paragraphs>24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Lendület</vt:lpstr>
      <vt:lpstr>A zaj elleni küzdelem világnapja-2014. április 20.</vt:lpstr>
      <vt:lpstr>2. dia</vt:lpstr>
      <vt:lpstr>Mi a zaj ?</vt:lpstr>
      <vt:lpstr>A zajártalom kórfejlődése</vt:lpstr>
      <vt:lpstr>A zajártalom kórfejlődése</vt:lpstr>
      <vt:lpstr>6. dia</vt:lpstr>
      <vt:lpstr> A zajártalom tünetei </vt:lpstr>
      <vt:lpstr> A zajártalom tünetei </vt:lpstr>
      <vt:lpstr>A zajártalom tünetei</vt:lpstr>
      <vt:lpstr>10. dia</vt:lpstr>
      <vt:lpstr> A zajártalom megelőzése </vt:lpstr>
      <vt:lpstr> A zajártalom megelőzése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zaj elleni küzdelem világnapja</dc:title>
  <dc:creator>alinori</dc:creator>
  <cp:lastModifiedBy>alinori</cp:lastModifiedBy>
  <cp:revision>4</cp:revision>
  <dcterms:created xsi:type="dcterms:W3CDTF">2014-04-10T16:13:52Z</dcterms:created>
  <dcterms:modified xsi:type="dcterms:W3CDTF">2014-04-15T17:16:20Z</dcterms:modified>
</cp:coreProperties>
</file>